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0"/>
  </p:notesMasterIdLst>
  <p:handoutMasterIdLst>
    <p:handoutMasterId r:id="rId21"/>
  </p:handoutMasterIdLst>
  <p:sldIdLst>
    <p:sldId id="256" r:id="rId5"/>
    <p:sldId id="337" r:id="rId6"/>
    <p:sldId id="341" r:id="rId7"/>
    <p:sldId id="349" r:id="rId8"/>
    <p:sldId id="336" r:id="rId9"/>
    <p:sldId id="350" r:id="rId10"/>
    <p:sldId id="343" r:id="rId11"/>
    <p:sldId id="330" r:id="rId12"/>
    <p:sldId id="352" r:id="rId13"/>
    <p:sldId id="354" r:id="rId14"/>
    <p:sldId id="355" r:id="rId15"/>
    <p:sldId id="357" r:id="rId16"/>
    <p:sldId id="332" r:id="rId17"/>
    <p:sldId id="356" r:id="rId18"/>
    <p:sldId id="331" r:id="rId19"/>
  </p:sldIdLst>
  <p:sldSz cx="9144000" cy="6858000" type="screen4x3"/>
  <p:notesSz cx="7102475" cy="93884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40" autoAdjust="0"/>
    <p:restoredTop sz="94611"/>
  </p:normalViewPr>
  <p:slideViewPr>
    <p:cSldViewPr snapToGrid="0" snapToObjects="1">
      <p:cViewPr varScale="1">
        <p:scale>
          <a:sx n="114" d="100"/>
          <a:sy n="114" d="100"/>
        </p:scale>
        <p:origin x="1446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500" b="1" i="0" u="none" strike="noStrike" kern="1200" cap="all" spc="100" normalizeH="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5-Year</a:t>
            </a:r>
            <a:r>
              <a:rPr lang="en-US" baseline="0"/>
              <a:t> MFP Forecast</a:t>
            </a:r>
          </a:p>
          <a:p>
            <a:pPr>
              <a:defRPr/>
            </a:pPr>
            <a:r>
              <a:rPr lang="en-US" baseline="0"/>
              <a:t>Level 1 Base, Level 2, Level 3, Local Revenue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1" i="0" u="none" strike="noStrike" kern="1200" cap="all" spc="100" normalizeH="0" baseline="0">
              <a:solidFill>
                <a:schemeClr val="lt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Forecast!$A$11</c:f>
              <c:strCache>
                <c:ptCount val="1"/>
                <c:pt idx="0">
                  <c:v>Scenario #1: Strong Recovery</c:v>
                </c:pt>
              </c:strCache>
            </c:strRef>
          </c:tx>
          <c:spPr>
            <a:ln w="25400" cap="rnd">
              <a:solidFill>
                <a:schemeClr val="lt1"/>
              </a:solidFill>
              <a:round/>
            </a:ln>
            <a:effectLst>
              <a:outerShdw dist="25400" dir="2700000" algn="tl" rotWithShape="0">
                <a:schemeClr val="accent1"/>
              </a:outerShdw>
            </a:effectLst>
          </c:spPr>
          <c:marker>
            <c:symbol val="none"/>
          </c:marker>
          <c:dLbls>
            <c:spPr>
              <a:solidFill>
                <a:schemeClr val="tx2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Forecast!$B$5:$K$5</c:f>
              <c:strCache>
                <c:ptCount val="10"/>
                <c:pt idx="0">
                  <c:v>2015-16</c:v>
                </c:pt>
                <c:pt idx="1">
                  <c:v>2016-17</c:v>
                </c:pt>
                <c:pt idx="2">
                  <c:v>2017-18</c:v>
                </c:pt>
                <c:pt idx="3">
                  <c:v>2018-19</c:v>
                </c:pt>
                <c:pt idx="4">
                  <c:v>2019-20</c:v>
                </c:pt>
                <c:pt idx="5">
                  <c:v>2020-21</c:v>
                </c:pt>
                <c:pt idx="6">
                  <c:v>2021-22</c:v>
                </c:pt>
                <c:pt idx="7">
                  <c:v>2022-23</c:v>
                </c:pt>
                <c:pt idx="8">
                  <c:v>2023-24</c:v>
                </c:pt>
                <c:pt idx="9">
                  <c:v>2024-25</c:v>
                </c:pt>
              </c:strCache>
            </c:strRef>
          </c:cat>
          <c:val>
            <c:numRef>
              <c:f>Forecast!$B$22:$K$22</c:f>
              <c:numCache>
                <c:formatCode>_("$"* #,##0_);_("$"* \(#,##0\);_("$"* "-"??_);_(@_)</c:formatCode>
                <c:ptCount val="10"/>
                <c:pt idx="0">
                  <c:v>9665.6096160022462</c:v>
                </c:pt>
                <c:pt idx="1">
                  <c:v>9827.481072357059</c:v>
                </c:pt>
                <c:pt idx="2">
                  <c:v>10097.051809193243</c:v>
                </c:pt>
                <c:pt idx="3">
                  <c:v>9815.6954303096754</c:v>
                </c:pt>
                <c:pt idx="4">
                  <c:v>10052.189455803993</c:v>
                </c:pt>
                <c:pt idx="5">
                  <c:v>9767.1793849226287</c:v>
                </c:pt>
                <c:pt idx="6">
                  <c:v>9739.4655255419366</c:v>
                </c:pt>
                <c:pt idx="7">
                  <c:v>10071.299916737518</c:v>
                </c:pt>
                <c:pt idx="8">
                  <c:v>10145.590881200264</c:v>
                </c:pt>
                <c:pt idx="9">
                  <c:v>10183.887834817055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88FD-461E-A4A7-AC56112C760C}"/>
            </c:ext>
          </c:extLst>
        </c:ser>
        <c:ser>
          <c:idx val="1"/>
          <c:order val="1"/>
          <c:tx>
            <c:strRef>
              <c:f>Forecast!$A$24</c:f>
              <c:strCache>
                <c:ptCount val="1"/>
                <c:pt idx="0">
                  <c:v>Scenario #2: Medium Recovery</c:v>
                </c:pt>
              </c:strCache>
            </c:strRef>
          </c:tx>
          <c:spPr>
            <a:ln w="25400" cap="rnd">
              <a:solidFill>
                <a:schemeClr val="lt1"/>
              </a:solidFill>
              <a:round/>
            </a:ln>
            <a:effectLst>
              <a:outerShdw dist="25400" dir="2700000" algn="tl" rotWithShape="0">
                <a:schemeClr val="accent2"/>
              </a:outerShdw>
            </a:effectLst>
          </c:spPr>
          <c:marker>
            <c:symbol val="none"/>
          </c:marker>
          <c:dLbls>
            <c:spPr>
              <a:solidFill>
                <a:schemeClr val="tx2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Forecast!$B$35:$K$35</c:f>
              <c:numCache>
                <c:formatCode>_("$"* #,##0_);_("$"* \(#,##0\);_("$"* "-"??_);_(@_)</c:formatCode>
                <c:ptCount val="10"/>
                <c:pt idx="0">
                  <c:v>9665.6096160022462</c:v>
                </c:pt>
                <c:pt idx="1">
                  <c:v>9827.481072357059</c:v>
                </c:pt>
                <c:pt idx="2">
                  <c:v>10097.051809193243</c:v>
                </c:pt>
                <c:pt idx="3">
                  <c:v>9815.6954303096754</c:v>
                </c:pt>
                <c:pt idx="4">
                  <c:v>10052.189455803993</c:v>
                </c:pt>
                <c:pt idx="5">
                  <c:v>9616.0492375100148</c:v>
                </c:pt>
                <c:pt idx="6">
                  <c:v>9589.0872694099817</c:v>
                </c:pt>
                <c:pt idx="7">
                  <c:v>9920.9216606055652</c:v>
                </c:pt>
                <c:pt idx="8">
                  <c:v>10145.590881200264</c:v>
                </c:pt>
                <c:pt idx="9">
                  <c:v>10183.887834817055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88FD-461E-A4A7-AC56112C760C}"/>
            </c:ext>
          </c:extLst>
        </c:ser>
        <c:ser>
          <c:idx val="2"/>
          <c:order val="2"/>
          <c:tx>
            <c:strRef>
              <c:f>Forecast!$A$37</c:f>
              <c:strCache>
                <c:ptCount val="1"/>
                <c:pt idx="0">
                  <c:v>Scenario #3: Weak Recovery</c:v>
                </c:pt>
              </c:strCache>
            </c:strRef>
          </c:tx>
          <c:spPr>
            <a:ln w="25400" cap="rnd">
              <a:solidFill>
                <a:schemeClr val="lt1"/>
              </a:solidFill>
              <a:round/>
            </a:ln>
            <a:effectLst>
              <a:outerShdw dist="25400" dir="2700000" algn="tl" rotWithShape="0">
                <a:schemeClr val="accent3"/>
              </a:outerShdw>
            </a:effectLst>
          </c:spPr>
          <c:marker>
            <c:symbol val="none"/>
          </c:marker>
          <c:dLbls>
            <c:spPr>
              <a:solidFill>
                <a:schemeClr val="tx2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Forecast!$B$48:$K$48</c:f>
              <c:numCache>
                <c:formatCode>_("$"* #,##0_);_("$"* \(#,##0\);_("$"* "-"??_);_(@_)</c:formatCode>
                <c:ptCount val="10"/>
                <c:pt idx="0">
                  <c:v>9665.6096160022462</c:v>
                </c:pt>
                <c:pt idx="1">
                  <c:v>9827.481072357059</c:v>
                </c:pt>
                <c:pt idx="2">
                  <c:v>10097.051809193243</c:v>
                </c:pt>
                <c:pt idx="3">
                  <c:v>9815.6954303096754</c:v>
                </c:pt>
                <c:pt idx="4">
                  <c:v>10052.189455803993</c:v>
                </c:pt>
                <c:pt idx="5">
                  <c:v>9464.9190900974008</c:v>
                </c:pt>
                <c:pt idx="6">
                  <c:v>9438.7090132780286</c:v>
                </c:pt>
                <c:pt idx="7">
                  <c:v>9770.5434044736103</c:v>
                </c:pt>
                <c:pt idx="8">
                  <c:v>9995.2126250683104</c:v>
                </c:pt>
                <c:pt idx="9">
                  <c:v>10183.887834817055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2-88FD-461E-A4A7-AC56112C760C}"/>
            </c:ext>
          </c:extLst>
        </c:ser>
        <c:ser>
          <c:idx val="3"/>
          <c:order val="3"/>
          <c:tx>
            <c:strRef>
              <c:f>Forecast!$A$52</c:f>
              <c:strCache>
                <c:ptCount val="1"/>
                <c:pt idx="0">
                  <c:v>Baseline Year (19-20)</c:v>
                </c:pt>
              </c:strCache>
            </c:strRef>
          </c:tx>
          <c:spPr>
            <a:ln w="25400" cap="rnd">
              <a:solidFill>
                <a:schemeClr val="bg1"/>
              </a:solidFill>
              <a:prstDash val="sysDot"/>
              <a:round/>
            </a:ln>
            <a:effectLst>
              <a:outerShdw dist="25400" dir="2700000" algn="tl" rotWithShape="0">
                <a:schemeClr val="accent4"/>
              </a:outerShdw>
            </a:effectLst>
          </c:spPr>
          <c:marker>
            <c:symbol val="none"/>
          </c:marker>
          <c:dLbls>
            <c:delete val="1"/>
          </c:dLbls>
          <c:val>
            <c:numRef>
              <c:f>Forecast!$B$52:$K$52</c:f>
              <c:numCache>
                <c:formatCode>_("$"* #,##0_);_("$"* \(#,##0\);_("$"* "-"??_);_(@_)</c:formatCode>
                <c:ptCount val="10"/>
                <c:pt idx="0">
                  <c:v>10052.189455803993</c:v>
                </c:pt>
                <c:pt idx="1">
                  <c:v>10052.189455803993</c:v>
                </c:pt>
                <c:pt idx="2">
                  <c:v>10052.189455803993</c:v>
                </c:pt>
                <c:pt idx="3">
                  <c:v>10052.189455803993</c:v>
                </c:pt>
                <c:pt idx="4">
                  <c:v>10052.189455803993</c:v>
                </c:pt>
                <c:pt idx="5">
                  <c:v>10052.189455803993</c:v>
                </c:pt>
                <c:pt idx="6">
                  <c:v>10052.189455803993</c:v>
                </c:pt>
                <c:pt idx="7">
                  <c:v>10052.189455803993</c:v>
                </c:pt>
                <c:pt idx="8">
                  <c:v>10052.189455803993</c:v>
                </c:pt>
                <c:pt idx="9">
                  <c:v>10052.189455803993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3-88FD-461E-A4A7-AC56112C760C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gradFill>
                <a:gsLst>
                  <a:gs pos="0">
                    <a:schemeClr val="lt1"/>
                  </a:gs>
                  <a:gs pos="100000">
                    <a:schemeClr val="lt1">
                      <a:alpha val="0"/>
                    </a:schemeClr>
                  </a:gs>
                </a:gsLst>
                <a:lin ang="5400000" scaled="0"/>
              </a:gradFill>
              <a:round/>
            </a:ln>
            <a:effectLst/>
          </c:spPr>
        </c:dropLines>
        <c:smooth val="0"/>
        <c:axId val="553709696"/>
        <c:axId val="553708712"/>
      </c:lineChart>
      <c:catAx>
        <c:axId val="5537096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spc="3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3708712"/>
        <c:crosses val="autoZero"/>
        <c:auto val="1"/>
        <c:lblAlgn val="ctr"/>
        <c:lblOffset val="100"/>
        <c:noMultiLvlLbl val="0"/>
      </c:catAx>
      <c:valAx>
        <c:axId val="553708712"/>
        <c:scaling>
          <c:orientation val="minMax"/>
          <c:max val="10500"/>
          <c:min val="8500"/>
        </c:scaling>
        <c:delete val="0"/>
        <c:axPos val="l"/>
        <c:title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_(&quot;$&quot;* #,##0_);_(&quot;$&quot;* \(#,##0\);_(&quot;$&quot;* &quot;-&quot;??_);_(@_)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37096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tx2"/>
    </a:solidFill>
    <a:ln w="9525" cap="flat" cmpd="sng" algn="ctr">
      <a:solidFill>
        <a:schemeClr val="lt1">
          <a:lumMod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38">
  <cs:axisTitle>
    <cs:lnRef idx="0"/>
    <cs:fillRef idx="0"/>
    <cs:effectRef idx="0"/>
    <cs:fontRef idx="minor">
      <a:schemeClr val="lt1"/>
    </cs:fontRef>
    <cs:defRPr sz="900" b="1" kern="1200"/>
  </cs:axisTitle>
  <cs:categoryAxis>
    <cs:lnRef idx="0">
      <cs:styleClr val="0"/>
    </cs:lnRef>
    <cs:fillRef idx="0"/>
    <cs:effectRef idx="0"/>
    <cs:fontRef idx="minor">
      <a:schemeClr val="lt1"/>
    </cs:fontRef>
    <cs:defRPr sz="900" kern="1200" spc="30" baseline="0"/>
  </cs:categoryAxis>
  <cs:chartArea>
    <cs:lnRef idx="0">
      <cs:styleClr val="0"/>
    </cs:lnRef>
    <cs:fillRef idx="0">
      <cs:styleClr val="0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lt1">
            <a:lumMod val="85000"/>
          </a:schemeClr>
        </a:solidFill>
        <a:round/>
      </a:ln>
    </cs:spPr>
    <cs:defRPr sz="1000" kern="1200"/>
  </cs:chartArea>
  <cs:dataLabel>
    <cs:lnRef idx="0"/>
    <cs:fillRef idx="0">
      <cs:styleClr val="0"/>
    </cs:fillRef>
    <cs:effectRef idx="0"/>
    <cs:fontRef idx="minor">
      <a:schemeClr val="lt1"/>
    </cs:fontRef>
    <cs:spPr>
      <a:solidFill>
        <a:schemeClr val="phClr"/>
      </a:solidFill>
    </cs:spPr>
    <cs:defRPr sz="900" b="1" kern="120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lt1"/>
        </a:bgClr>
      </a:patt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lt1"/>
        </a:bgClr>
      </a:pattFill>
    </cs:spPr>
  </cs:dataPoint3D>
  <cs:dataPointLine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25400" cap="rnd">
        <a:solidFill>
          <a:schemeClr val="lt1"/>
        </a:solidFill>
        <a:round/>
      </a:ln>
      <a:effectLst>
        <a:outerShdw dist="25400" dir="2700000" algn="tl" rotWithShape="0">
          <a:schemeClr val="phClr"/>
        </a:outerShdw>
      </a:effectLst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1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>
      <cs:styleClr val="0"/>
    </cs:lnRef>
    <cs:fillRef idx="0"/>
    <cs:effectRef idx="0"/>
    <cs:fontRef idx="minor">
      <a:schemeClr val="lt1"/>
    </cs:fontRef>
    <cs:spPr>
      <a:ln w="9525">
        <a:solidFill>
          <a:schemeClr val="phClr">
            <a:lumMod val="60000"/>
            <a:lumOff val="40000"/>
          </a:schemeClr>
        </a:solidFill>
      </a:ln>
    </cs:spPr>
    <cs:defRPr sz="900" kern="1200"/>
  </cs:dataTable>
  <cs:downBar>
    <cs:lnRef idx="0">
      <cs:styleClr val="0"/>
    </cs:lnRef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lt1"/>
            </a:gs>
            <a:gs pos="100000">
              <a:schemeClr val="lt1">
                <a:alpha val="0"/>
              </a:schemeClr>
            </a:gs>
          </a:gsLst>
          <a:lin ang="5400000" scaled="0"/>
        </a:gradFill>
        <a:round/>
      </a:ln>
    </cs:spPr>
  </cs:dropLine>
  <cs:errorBar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round/>
      </a:ln>
      <a:effectLst>
        <a:glow rad="25400">
          <a:schemeClr val="lt1"/>
        </a:glow>
      </a:effectLst>
    </cs:spPr>
  </cs:errorBar>
  <cs:floor>
    <cs:lnRef idx="0"/>
    <cs:fillRef idx="0"/>
    <cs:effectRef idx="0"/>
    <cs:fontRef idx="minor">
      <a:schemeClr val="dk1"/>
    </cs:fontRef>
  </cs:floor>
  <cs:gridlineMajor>
    <cs:lnRef idx="0">
      <cs:styleClr val="0"/>
    </cs:lnRef>
    <cs:fillRef idx="0"/>
    <cs:effectRef idx="0"/>
    <cs:fontRef idx="minor">
      <a:schemeClr val="dk1"/>
    </cs:fontRef>
    <cs:spPr>
      <a:ln w="9525" cap="flat" cmpd="sng" algn="ctr">
        <a:solidFill>
          <a:schemeClr val="lt1">
            <a:alpha val="25000"/>
          </a:schemeClr>
        </a:solidFill>
        <a:round/>
      </a:ln>
    </cs:spPr>
  </cs:gridlineMajor>
  <cs:gridlineMinor>
    <cs:lnRef idx="0">
      <cs:styleClr val="0"/>
    </cs:lnRef>
    <cs:fillRef idx="0"/>
    <cs:effectRef idx="0"/>
    <cs:fontRef idx="minor">
      <a:schemeClr val="dk1"/>
    </cs:fontRef>
    <cs:spPr>
      <a:ln>
        <a:solidFill>
          <a:schemeClr val="lt1">
            <a:alpha val="10000"/>
          </a:schemeClr>
        </a:solidFill>
      </a:ln>
    </cs:spPr>
  </cs:gridlineMinor>
  <cs:hiLo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hiLoLine>
  <cs:leader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</a:ln>
    </cs:spPr>
  </cs:leaderLine>
  <cs:legend>
    <cs:lnRef idx="0"/>
    <cs:fillRef idx="0"/>
    <cs:effectRef idx="0"/>
    <cs:fontRef idx="minor">
      <a:schemeClr val="lt1"/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>
      <cs:styleClr val="0"/>
    </cs:lnRef>
    <cs:fillRef idx="0"/>
    <cs:effectRef idx="0"/>
    <cs:fontRef idx="minor">
      <a:schemeClr val="lt1"/>
    </cs:fontRef>
    <cs:defRPr sz="900" kern="1200"/>
  </cs:seriesAxis>
  <cs:series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  <a:tint val="5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lt1"/>
    </cs:fontRef>
    <cs:defRPr sz="1500" b="1" kern="1200" cap="all" spc="100" normalizeH="0" baseline="0"/>
  </cs:title>
  <cs:trendline>
    <cs:lnRef idx="0"/>
    <cs:fillRef idx="0"/>
    <cs:effectRef idx="0"/>
    <cs:fontRef idx="minor">
      <a:schemeClr val="dk1"/>
    </cs:fontRef>
    <cs:spPr>
      <a:ln w="28575" cap="rnd">
        <a:solidFill>
          <a:schemeClr val="lt1">
            <a:alpha val="50000"/>
          </a:schemeClr>
        </a:solidFill>
        <a:round/>
      </a:ln>
    </cs:spPr>
  </cs:trendline>
  <cs:trendlineLabel>
    <cs:lnRef idx="0"/>
    <cs:fillRef idx="0"/>
    <cs:effectRef idx="0"/>
    <cs:fontRef idx="minor">
      <a:schemeClr val="lt1"/>
    </cs:fontRef>
    <cs:defRPr sz="900" kern="1200"/>
  </cs:trendlineLabel>
  <cs:upBar>
    <cs:lnRef idx="0">
      <cs:styleClr val="0"/>
    </cs:lnRef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upBar>
  <cs:valueAxis>
    <cs:lnRef idx="0"/>
    <cs:fillRef idx="0"/>
    <cs:effectRef idx="0"/>
    <cs:fontRef idx="minor">
      <a:schemeClr val="lt1"/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092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AB9666F4-6A6D-4398-96D9-0590DE4916B6}" type="datetimeFigureOut">
              <a:rPr lang="en-US" smtClean="0"/>
              <a:t>5/14/2020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092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CF4F4D58-3300-4D81-A868-9C35EFC8B9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507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3E4CA026-3C2C-473F-8866-5E5B54A17585}" type="datetimeFigureOut">
              <a:rPr lang="en-US" smtClean="0"/>
              <a:t>5/14/2020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38275" y="1173163"/>
            <a:ext cx="4225925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F3CD4312-5B00-4507-BC07-58A2125A869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93389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4638" y="777360"/>
            <a:ext cx="8604830" cy="985384"/>
          </a:xfrm>
        </p:spPr>
        <p:txBody>
          <a:bodyPr/>
          <a:lstStyle>
            <a:lvl1pPr>
              <a:defRPr b="1" i="0" cap="all">
                <a:solidFill>
                  <a:srgbClr val="0066A6"/>
                </a:solidFill>
                <a:latin typeface="Futura Condensed"/>
                <a:cs typeface="Futura Condensed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937922"/>
            <a:ext cx="6400800" cy="650894"/>
          </a:xfrm>
        </p:spPr>
        <p:txBody>
          <a:bodyPr/>
          <a:lstStyle>
            <a:lvl1pPr marL="0" indent="0" algn="ctr">
              <a:buNone/>
              <a:defRPr b="1" i="0">
                <a:solidFill>
                  <a:schemeClr val="tx1"/>
                </a:solidFill>
                <a:latin typeface="Garamond"/>
                <a:cs typeface="Garamond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C0F1E-A2D6-924A-A3C3-FA8D1C07DE07}" type="datetimeFigureOut">
              <a:rPr lang="en-US" smtClean="0"/>
              <a:t>5/14/2020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3611A-DE35-FD45-9A82-0BFC8871AB7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350359"/>
          </a:xfrm>
          <a:prstGeom prst="rect">
            <a:avLst/>
          </a:prstGeom>
          <a:solidFill>
            <a:srgbClr val="0066A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5693331"/>
            <a:ext cx="9144000" cy="1164670"/>
          </a:xfrm>
          <a:prstGeom prst="rect">
            <a:avLst/>
          </a:prstGeom>
          <a:solidFill>
            <a:srgbClr val="0066A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college-yellow.ai"/>
          <p:cNvPicPr>
            <a:picLocks noChangeAspect="1"/>
          </p:cNvPicPr>
          <p:nvPr userDrawn="1"/>
        </p:nvPicPr>
        <p:blipFill>
          <a:blip r:embed="rId2"/>
          <a:srcRect t="22670" b="46198"/>
          <a:stretch>
            <a:fillRect/>
          </a:stretch>
        </p:blipFill>
        <p:spPr>
          <a:xfrm>
            <a:off x="6856962" y="5895773"/>
            <a:ext cx="2131038" cy="858549"/>
          </a:xfrm>
          <a:prstGeom prst="rect">
            <a:avLst/>
          </a:prstGeom>
        </p:spPr>
      </p:pic>
      <p:pic>
        <p:nvPicPr>
          <p:cNvPr id="10" name="Picture 9" descr="IDEA3.ai"/>
          <p:cNvPicPr>
            <a:picLocks noChangeAspect="1"/>
          </p:cNvPicPr>
          <p:nvPr userDrawn="1"/>
        </p:nvPicPr>
        <p:blipFill>
          <a:blip r:embed="rId3"/>
          <a:srcRect l="18098" t="20275" r="13939" b="32776"/>
          <a:stretch>
            <a:fillRect/>
          </a:stretch>
        </p:blipFill>
        <p:spPr>
          <a:xfrm>
            <a:off x="186107" y="5788614"/>
            <a:ext cx="1850148" cy="987606"/>
          </a:xfrm>
          <a:prstGeom prst="rect">
            <a:avLst/>
          </a:prstGeom>
        </p:spPr>
      </p:pic>
      <p:pic>
        <p:nvPicPr>
          <p:cNvPr id="11" name="Picture 10" descr="Brownsville_MG_7304.jp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21855" y="3429000"/>
            <a:ext cx="1828800" cy="1828800"/>
          </a:xfrm>
          <a:prstGeom prst="rect">
            <a:avLst/>
          </a:prstGeom>
        </p:spPr>
      </p:pic>
      <p:pic>
        <p:nvPicPr>
          <p:cNvPr id="12" name="Picture 11" descr="McAllen_MG_4468.jpg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657600" y="3429000"/>
            <a:ext cx="1828800" cy="1828800"/>
          </a:xfrm>
          <a:prstGeom prst="rect">
            <a:avLst/>
          </a:prstGeom>
        </p:spPr>
      </p:pic>
      <p:pic>
        <p:nvPicPr>
          <p:cNvPr id="14" name="Picture 13" descr="San Benito_MG_9083.jpg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175553" y="3429000"/>
            <a:ext cx="1828800" cy="18288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C0F1E-A2D6-924A-A3C3-FA8D1C07DE07}" type="datetimeFigureOut">
              <a:rPr lang="en-US" smtClean="0"/>
              <a:t>5/14/2020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3611A-DE35-FD45-9A82-0BFC8871AB7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C0F1E-A2D6-924A-A3C3-FA8D1C07DE07}" type="datetimeFigureOut">
              <a:rPr lang="en-US" smtClean="0"/>
              <a:t>5/14/2020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3611A-DE35-FD45-9A82-0BFC8871AB7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C0F1E-A2D6-924A-A3C3-FA8D1C07DE07}" type="datetimeFigureOut">
              <a:rPr lang="en-US" smtClean="0"/>
              <a:t>5/14/2020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3611A-DE35-FD45-9A82-0BFC8871AB7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C0F1E-A2D6-924A-A3C3-FA8D1C07DE07}" type="datetimeFigureOut">
              <a:rPr lang="en-US" smtClean="0"/>
              <a:t>5/14/2020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3611A-DE35-FD45-9A82-0BFC8871AB7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C0F1E-A2D6-924A-A3C3-FA8D1C07DE07}" type="datetimeFigureOut">
              <a:rPr lang="en-US" smtClean="0"/>
              <a:t>5/14/2020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3611A-DE35-FD45-9A82-0BFC8871AB7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C0F1E-A2D6-924A-A3C3-FA8D1C07DE07}" type="datetimeFigureOut">
              <a:rPr lang="en-US" smtClean="0"/>
              <a:t>5/14/2020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3611A-DE35-FD45-9A82-0BFC8871AB7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75153"/>
            <a:ext cx="8229600" cy="88115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C0F1E-A2D6-924A-A3C3-FA8D1C07DE07}" type="datetimeFigureOut">
              <a:rPr lang="en-US" smtClean="0"/>
              <a:t>5/14/2020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3611A-DE35-FD45-9A82-0BFC8871AB7F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6" name="Picture 5" descr="Donna_MG_5078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23588" y="2761128"/>
            <a:ext cx="1828800" cy="1828800"/>
          </a:xfrm>
          <a:prstGeom prst="rect">
            <a:avLst/>
          </a:prstGeom>
        </p:spPr>
      </p:pic>
      <p:pic>
        <p:nvPicPr>
          <p:cNvPr id="7" name="Picture 6" descr="Donna_MG_5495.jp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295400" y="2761128"/>
            <a:ext cx="1828800" cy="1828800"/>
          </a:xfrm>
          <a:prstGeom prst="rect">
            <a:avLst/>
          </a:prstGeom>
        </p:spPr>
      </p:pic>
      <p:pic>
        <p:nvPicPr>
          <p:cNvPr id="8" name="Picture 7" descr="San Benito_MG_8808.jp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548125" y="2761128"/>
            <a:ext cx="1828800" cy="18288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C0F1E-A2D6-924A-A3C3-FA8D1C07DE07}" type="datetimeFigureOut">
              <a:rPr lang="en-US" smtClean="0"/>
              <a:t>5/14/2020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3611A-DE35-FD45-9A82-0BFC8871AB7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C0F1E-A2D6-924A-A3C3-FA8D1C07DE07}" type="datetimeFigureOut">
              <a:rPr lang="en-US" smtClean="0"/>
              <a:t>5/14/2020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3611A-DE35-FD45-9A82-0BFC8871AB7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C0F1E-A2D6-924A-A3C3-FA8D1C07DE07}" type="datetimeFigureOut">
              <a:rPr lang="en-US" smtClean="0"/>
              <a:t>5/14/2020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3611A-DE35-FD45-9A82-0BFC8871AB7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6486"/>
            <a:ext cx="8229600" cy="8811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39507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6C0F1E-A2D6-924A-A3C3-FA8D1C07DE07}" type="datetimeFigureOut">
              <a:rPr lang="en-US" smtClean="0"/>
              <a:t>5/14/2020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F3611A-DE35-FD45-9A82-0BFC8871AB7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350359"/>
          </a:xfrm>
          <a:prstGeom prst="rect">
            <a:avLst/>
          </a:prstGeom>
          <a:solidFill>
            <a:srgbClr val="0066A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5693331"/>
            <a:ext cx="9144000" cy="1164670"/>
          </a:xfrm>
          <a:prstGeom prst="rect">
            <a:avLst/>
          </a:prstGeom>
          <a:solidFill>
            <a:srgbClr val="0066A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college-yellow.ai"/>
          <p:cNvPicPr>
            <a:picLocks noChangeAspect="1"/>
          </p:cNvPicPr>
          <p:nvPr userDrawn="1"/>
        </p:nvPicPr>
        <p:blipFill>
          <a:blip r:embed="rId13"/>
          <a:srcRect t="22670" b="46198"/>
          <a:stretch>
            <a:fillRect/>
          </a:stretch>
        </p:blipFill>
        <p:spPr>
          <a:xfrm>
            <a:off x="6856962" y="5895773"/>
            <a:ext cx="2131038" cy="858549"/>
          </a:xfrm>
          <a:prstGeom prst="rect">
            <a:avLst/>
          </a:prstGeom>
        </p:spPr>
      </p:pic>
      <p:pic>
        <p:nvPicPr>
          <p:cNvPr id="10" name="Picture 9" descr="IDEA3.ai"/>
          <p:cNvPicPr>
            <a:picLocks noChangeAspect="1"/>
          </p:cNvPicPr>
          <p:nvPr userDrawn="1"/>
        </p:nvPicPr>
        <p:blipFill>
          <a:blip r:embed="rId14"/>
          <a:srcRect l="18098" t="20275" r="13939" b="32776"/>
          <a:stretch>
            <a:fillRect/>
          </a:stretch>
        </p:blipFill>
        <p:spPr>
          <a:xfrm>
            <a:off x="186107" y="5788614"/>
            <a:ext cx="1850148" cy="98760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000" b="1" i="0" kern="1200" cap="all">
          <a:solidFill>
            <a:srgbClr val="0066A6"/>
          </a:solidFill>
          <a:latin typeface="Futura Condensed"/>
          <a:ea typeface="+mj-ea"/>
          <a:cs typeface="Futura Condensed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chemeClr val="tx1"/>
          </a:solidFill>
          <a:latin typeface="Garamond"/>
          <a:ea typeface="+mn-ea"/>
          <a:cs typeface="Garamon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chemeClr val="tx1"/>
          </a:solidFill>
          <a:latin typeface="Garamond"/>
          <a:ea typeface="+mn-ea"/>
          <a:cs typeface="Garamon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chemeClr val="tx1"/>
          </a:solidFill>
          <a:latin typeface="Garamond"/>
          <a:ea typeface="+mn-ea"/>
          <a:cs typeface="Garamon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chemeClr val="tx1"/>
          </a:solidFill>
          <a:latin typeface="Garamond"/>
          <a:ea typeface="+mn-ea"/>
          <a:cs typeface="Garamon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chemeClr val="tx1"/>
          </a:solidFill>
          <a:latin typeface="Garamond"/>
          <a:ea typeface="+mn-ea"/>
          <a:cs typeface="Garamon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ideapublicschoolsorg.sharepoint.com/HR/SitePages/Tuition%20Reimbursement%20for%20Non%20Teachers.aspx" TargetMode="Externa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IDEA Southern Louisiana</a:t>
            </a:r>
          </a:p>
        </p:txBody>
      </p:sp>
      <p:pic>
        <p:nvPicPr>
          <p:cNvPr id="1026" name="Picture 8" descr="image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115" y="3278736"/>
            <a:ext cx="7019925" cy="200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sz="4000" cap="all" dirty="0">
                <a:solidFill>
                  <a:srgbClr val="0066A6"/>
                </a:solidFill>
                <a:latin typeface="Futura Condensed"/>
                <a:ea typeface="+mj-ea"/>
              </a:rPr>
              <a:t>SOLA budget presentation</a:t>
            </a:r>
          </a:p>
          <a:p>
            <a:r>
              <a:rPr lang="en-US" sz="4000" cap="all" dirty="0">
                <a:solidFill>
                  <a:srgbClr val="0066A6"/>
                </a:solidFill>
                <a:latin typeface="Futura Condensed"/>
                <a:ea typeface="+mj-ea"/>
              </a:rPr>
              <a:t>5/14/20</a:t>
            </a:r>
            <a:endParaRPr lang="en-US" dirty="0">
              <a:latin typeface="Futura Condensed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cap="none" dirty="0"/>
              <a:t>Principal DISC - NOLA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DAF642D6-5477-4EE8-87FE-08E78F9951A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37033474"/>
              </p:ext>
            </p:extLst>
          </p:nvPr>
        </p:nvGraphicFramePr>
        <p:xfrm>
          <a:off x="1183525" y="3399203"/>
          <a:ext cx="6955523" cy="1899718"/>
        </p:xfrm>
        <a:graphic>
          <a:graphicData uri="http://schemas.openxmlformats.org/drawingml/2006/table">
            <a:tbl>
              <a:tblPr firstRow="1" firstCol="1" bandRow="1"/>
              <a:tblGrid>
                <a:gridCol w="627540">
                  <a:extLst>
                    <a:ext uri="{9D8B030D-6E8A-4147-A177-3AD203B41FA5}">
                      <a16:colId xmlns:a16="http://schemas.microsoft.com/office/drawing/2014/main" val="3933806526"/>
                    </a:ext>
                  </a:extLst>
                </a:gridCol>
                <a:gridCol w="1787962">
                  <a:extLst>
                    <a:ext uri="{9D8B030D-6E8A-4147-A177-3AD203B41FA5}">
                      <a16:colId xmlns:a16="http://schemas.microsoft.com/office/drawing/2014/main" val="2167772480"/>
                    </a:ext>
                  </a:extLst>
                </a:gridCol>
                <a:gridCol w="648574">
                  <a:extLst>
                    <a:ext uri="{9D8B030D-6E8A-4147-A177-3AD203B41FA5}">
                      <a16:colId xmlns:a16="http://schemas.microsoft.com/office/drawing/2014/main" val="3080458257"/>
                    </a:ext>
                  </a:extLst>
                </a:gridCol>
                <a:gridCol w="1332207">
                  <a:extLst>
                    <a:ext uri="{9D8B030D-6E8A-4147-A177-3AD203B41FA5}">
                      <a16:colId xmlns:a16="http://schemas.microsoft.com/office/drawing/2014/main" val="1181787869"/>
                    </a:ext>
                  </a:extLst>
                </a:gridCol>
                <a:gridCol w="1191975">
                  <a:extLst>
                    <a:ext uri="{9D8B030D-6E8A-4147-A177-3AD203B41FA5}">
                      <a16:colId xmlns:a16="http://schemas.microsoft.com/office/drawing/2014/main" val="2256270174"/>
                    </a:ext>
                  </a:extLst>
                </a:gridCol>
                <a:gridCol w="1367265">
                  <a:extLst>
                    <a:ext uri="{9D8B030D-6E8A-4147-A177-3AD203B41FA5}">
                      <a16:colId xmlns:a16="http://schemas.microsoft.com/office/drawing/2014/main" val="3420829204"/>
                    </a:ext>
                  </a:extLst>
                </a:gridCol>
              </a:tblGrid>
              <a:tr h="106859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Org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CAMPUS DISCRETIONARY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20-21 Scale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20-21 Discretionary Operating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20-21 Discretionary Staffing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20-21 Total Discretionary Budget (20% Reduction)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1743319"/>
                  </a:ext>
                </a:extLst>
              </a:tr>
              <a:tr h="277042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1203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IA Oscar Dunn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IA2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$210,182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$63,719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$273,901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80102007"/>
                  </a:ext>
                </a:extLst>
              </a:tr>
              <a:tr h="277042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2203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ICP Oscar Dunn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ICP2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$130,800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$23,282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$154,082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0967887"/>
                  </a:ext>
                </a:extLst>
              </a:tr>
              <a:tr h="27704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$340,982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$87,001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$427,983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2720496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AC8B152-C3B0-45DC-BDC6-9CECC71041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4384102"/>
              </p:ext>
            </p:extLst>
          </p:nvPr>
        </p:nvGraphicFramePr>
        <p:xfrm>
          <a:off x="1614881" y="1692914"/>
          <a:ext cx="6354770" cy="1508628"/>
        </p:xfrm>
        <a:graphic>
          <a:graphicData uri="http://schemas.openxmlformats.org/drawingml/2006/table">
            <a:tbl>
              <a:tblPr/>
              <a:tblGrid>
                <a:gridCol w="456917">
                  <a:extLst>
                    <a:ext uri="{9D8B030D-6E8A-4147-A177-3AD203B41FA5}">
                      <a16:colId xmlns:a16="http://schemas.microsoft.com/office/drawing/2014/main" val="185021976"/>
                    </a:ext>
                  </a:extLst>
                </a:gridCol>
                <a:gridCol w="548702">
                  <a:extLst>
                    <a:ext uri="{9D8B030D-6E8A-4147-A177-3AD203B41FA5}">
                      <a16:colId xmlns:a16="http://schemas.microsoft.com/office/drawing/2014/main" val="3799543542"/>
                    </a:ext>
                  </a:extLst>
                </a:gridCol>
                <a:gridCol w="369605">
                  <a:extLst>
                    <a:ext uri="{9D8B030D-6E8A-4147-A177-3AD203B41FA5}">
                      <a16:colId xmlns:a16="http://schemas.microsoft.com/office/drawing/2014/main" val="2041736394"/>
                    </a:ext>
                  </a:extLst>
                </a:gridCol>
                <a:gridCol w="1737926">
                  <a:extLst>
                    <a:ext uri="{9D8B030D-6E8A-4147-A177-3AD203B41FA5}">
                      <a16:colId xmlns:a16="http://schemas.microsoft.com/office/drawing/2014/main" val="238545462"/>
                    </a:ext>
                  </a:extLst>
                </a:gridCol>
                <a:gridCol w="433253">
                  <a:extLst>
                    <a:ext uri="{9D8B030D-6E8A-4147-A177-3AD203B41FA5}">
                      <a16:colId xmlns:a16="http://schemas.microsoft.com/office/drawing/2014/main" val="845996068"/>
                    </a:ext>
                  </a:extLst>
                </a:gridCol>
                <a:gridCol w="266618">
                  <a:extLst>
                    <a:ext uri="{9D8B030D-6E8A-4147-A177-3AD203B41FA5}">
                      <a16:colId xmlns:a16="http://schemas.microsoft.com/office/drawing/2014/main" val="4057244063"/>
                    </a:ext>
                  </a:extLst>
                </a:gridCol>
                <a:gridCol w="266618">
                  <a:extLst>
                    <a:ext uri="{9D8B030D-6E8A-4147-A177-3AD203B41FA5}">
                      <a16:colId xmlns:a16="http://schemas.microsoft.com/office/drawing/2014/main" val="274276481"/>
                    </a:ext>
                  </a:extLst>
                </a:gridCol>
                <a:gridCol w="266618">
                  <a:extLst>
                    <a:ext uri="{9D8B030D-6E8A-4147-A177-3AD203B41FA5}">
                      <a16:colId xmlns:a16="http://schemas.microsoft.com/office/drawing/2014/main" val="3751804659"/>
                    </a:ext>
                  </a:extLst>
                </a:gridCol>
                <a:gridCol w="266618">
                  <a:extLst>
                    <a:ext uri="{9D8B030D-6E8A-4147-A177-3AD203B41FA5}">
                      <a16:colId xmlns:a16="http://schemas.microsoft.com/office/drawing/2014/main" val="1195546539"/>
                    </a:ext>
                  </a:extLst>
                </a:gridCol>
                <a:gridCol w="266618">
                  <a:extLst>
                    <a:ext uri="{9D8B030D-6E8A-4147-A177-3AD203B41FA5}">
                      <a16:colId xmlns:a16="http://schemas.microsoft.com/office/drawing/2014/main" val="4117029842"/>
                    </a:ext>
                  </a:extLst>
                </a:gridCol>
                <a:gridCol w="266618">
                  <a:extLst>
                    <a:ext uri="{9D8B030D-6E8A-4147-A177-3AD203B41FA5}">
                      <a16:colId xmlns:a16="http://schemas.microsoft.com/office/drawing/2014/main" val="272494476"/>
                    </a:ext>
                  </a:extLst>
                </a:gridCol>
                <a:gridCol w="250517">
                  <a:extLst>
                    <a:ext uri="{9D8B030D-6E8A-4147-A177-3AD203B41FA5}">
                      <a16:colId xmlns:a16="http://schemas.microsoft.com/office/drawing/2014/main" val="2017918553"/>
                    </a:ext>
                  </a:extLst>
                </a:gridCol>
                <a:gridCol w="958142">
                  <a:extLst>
                    <a:ext uri="{9D8B030D-6E8A-4147-A177-3AD203B41FA5}">
                      <a16:colId xmlns:a16="http://schemas.microsoft.com/office/drawing/2014/main" val="2283441794"/>
                    </a:ext>
                  </a:extLst>
                </a:gridCol>
              </a:tblGrid>
              <a:tr h="713285">
                <a:tc>
                  <a:txBody>
                    <a:bodyPr/>
                    <a:lstStyle/>
                    <a:p>
                      <a:pPr rtl="0" fontAlgn="b"/>
                      <a:r>
                        <a:rPr lang="en-US" sz="10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IA New</a:t>
                      </a:r>
                    </a:p>
                  </a:txBody>
                  <a:tcPr marL="23671" marR="23671" marT="15781" marB="15781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C78D8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0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ICP New</a:t>
                      </a:r>
                    </a:p>
                  </a:txBody>
                  <a:tcPr marL="23671" marR="23671" marT="15781" marB="15781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C78D8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000" dirty="0">
                        <a:effectLst/>
                      </a:endParaRPr>
                    </a:p>
                  </a:txBody>
                  <a:tcPr marL="23671" marR="23671" marT="15781" marB="15781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C78D8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000" dirty="0">
                          <a:effectLst/>
                        </a:rPr>
                        <a:t>2020-21 Budgeted Enrollment</a:t>
                      </a:r>
                    </a:p>
                  </a:txBody>
                  <a:tcPr marL="23671" marR="23671" marT="15781" marB="15781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C78D8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0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K</a:t>
                      </a:r>
                    </a:p>
                  </a:txBody>
                  <a:tcPr marL="23671" marR="23671" marT="15781" marB="15781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C78D8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3671" marR="23671" marT="15781" marB="15781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C78D8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23671" marR="23671" marT="15781" marB="15781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C78D8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23671" marR="23671" marT="15781" marB="15781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C78D8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23671" marR="23671" marT="15781" marB="15781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C78D8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23671" marR="23671" marT="15781" marB="15781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C78D8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23671" marR="23671" marT="15781" marB="15781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C78D8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23671" marR="23671" marT="15781" marB="15781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C78D8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0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Enroll Campus</a:t>
                      </a:r>
                    </a:p>
                  </a:txBody>
                  <a:tcPr marL="23671" marR="23671" marT="15781" marB="15781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C7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2469675"/>
                  </a:ext>
                </a:extLst>
              </a:tr>
              <a:tr h="486043"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1203</a:t>
                      </a:r>
                    </a:p>
                  </a:txBody>
                  <a:tcPr marL="23671" marR="23671" marT="15781" marB="15781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2203</a:t>
                      </a:r>
                    </a:p>
                  </a:txBody>
                  <a:tcPr marL="23671" marR="23671" marT="15781" marB="15781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0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NOLA</a:t>
                      </a:r>
                    </a:p>
                  </a:txBody>
                  <a:tcPr marL="23671" marR="23671" marT="15781" marB="15781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0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IA &amp; ICP Oscar Dunn</a:t>
                      </a:r>
                    </a:p>
                  </a:txBody>
                  <a:tcPr marL="23671" marR="23671" marT="15781" marB="15781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</a:t>
                      </a:r>
                    </a:p>
                  </a:txBody>
                  <a:tcPr marL="23671" marR="23671" marT="15781" marB="15781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56</a:t>
                      </a:r>
                      <a:endParaRPr kumimoji="0" lang="en-US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23671" marR="23671" marT="15781" marB="15781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56</a:t>
                      </a:r>
                      <a:endParaRPr kumimoji="0" lang="en-US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23671" marR="23671" marT="15781" marB="15781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56</a:t>
                      </a:r>
                      <a:endParaRPr kumimoji="0" lang="en-US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23671" marR="23671" marT="15781" marB="15781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56</a:t>
                      </a:r>
                      <a:endParaRPr kumimoji="0" lang="en-US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23671" marR="23671" marT="15781" marB="15781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56</a:t>
                      </a:r>
                    </a:p>
                  </a:txBody>
                  <a:tcPr marL="23671" marR="23671" marT="15781" marB="15781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56</a:t>
                      </a:r>
                    </a:p>
                  </a:txBody>
                  <a:tcPr marL="23671" marR="23671" marT="15781" marB="15781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</a:t>
                      </a:r>
                    </a:p>
                  </a:txBody>
                  <a:tcPr marL="23671" marR="23671" marT="15781" marB="15781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dirty="0">
                          <a:effectLst/>
                        </a:rPr>
                        <a:t>448</a:t>
                      </a:r>
                    </a:p>
                  </a:txBody>
                  <a:tcPr marL="23671" marR="23671" marT="15781" marB="15781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4272734"/>
                  </a:ext>
                </a:extLst>
              </a:tr>
              <a:tr h="309300">
                <a:tc>
                  <a:txBody>
                    <a:bodyPr/>
                    <a:lstStyle/>
                    <a:p>
                      <a:pPr rtl="0" fontAlgn="b"/>
                      <a:endParaRPr lang="en-US" sz="1000" dirty="0">
                        <a:effectLst/>
                      </a:endParaRPr>
                    </a:p>
                  </a:txBody>
                  <a:tcPr marL="23671" marR="23671" marT="15781" marB="15781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C78D8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000">
                        <a:effectLst/>
                      </a:endParaRPr>
                    </a:p>
                  </a:txBody>
                  <a:tcPr marL="23671" marR="23671" marT="15781" marB="15781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C78D8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000">
                        <a:effectLst/>
                      </a:endParaRPr>
                    </a:p>
                  </a:txBody>
                  <a:tcPr marL="23671" marR="23671" marT="15781" marB="15781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C78D8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0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New Orleans TOTAL</a:t>
                      </a:r>
                    </a:p>
                  </a:txBody>
                  <a:tcPr marL="23671" marR="23671" marT="15781" marB="15781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C78D8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56</a:t>
                      </a:r>
                    </a:p>
                  </a:txBody>
                  <a:tcPr marL="23671" marR="23671" marT="15781" marB="15781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C7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56</a:t>
                      </a:r>
                      <a:endParaRPr kumimoji="0" lang="en-US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23671" marR="23671" marT="15781" marB="15781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C7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56</a:t>
                      </a:r>
                      <a:endParaRPr kumimoji="0" lang="en-US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23671" marR="23671" marT="15781" marB="15781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C7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56</a:t>
                      </a:r>
                      <a:endParaRPr kumimoji="0" lang="en-US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23671" marR="23671" marT="15781" marB="15781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C7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56</a:t>
                      </a:r>
                      <a:endParaRPr kumimoji="0" lang="en-US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23671" marR="23671" marT="15781" marB="15781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C7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56</a:t>
                      </a:r>
                      <a:endParaRPr kumimoji="0" lang="en-US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23671" marR="23671" marT="15781" marB="15781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C7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56</a:t>
                      </a:r>
                      <a:endParaRPr kumimoji="0" lang="en-US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23671" marR="23671" marT="15781" marB="15781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C7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56</a:t>
                      </a:r>
                    </a:p>
                  </a:txBody>
                  <a:tcPr marL="23671" marR="23671" marT="15781" marB="15781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C78D8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448</a:t>
                      </a:r>
                    </a:p>
                  </a:txBody>
                  <a:tcPr marL="23671" marR="23671" marT="15781" marB="15781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C7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44721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73274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DC3FD2-1E16-4126-9172-DDA184CFF0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/>
              <a:t>Principal Discretionary (DISC)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355A82-893B-4327-9298-B7CD84A1E5F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b="1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</a:rPr>
              <a:t>Operating Expenses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</a:rPr>
              <a:t>Supplies for students and instructional staff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</a:rPr>
              <a:t>Professional development and contracted services, including substitutes through Charter Substitute Teacher Network (CSTN)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</a:rPr>
              <a:t>Staff and student travel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</a:rPr>
              <a:t>AR Zone Books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</a:rPr>
              <a:t>Discretionary software licenses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</a:rPr>
              <a:t>Student recruitment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</a:rPr>
              <a:t>Family &amp; Community Engagement events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</a:rPr>
              <a:t>Signage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</a:rPr>
              <a:t>Copier lease</a:t>
            </a:r>
          </a:p>
          <a:p>
            <a:r>
              <a:rPr lang="en-US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</a:rPr>
              <a:t>Facilities Expenses – if they are discretionary purchases or the facilities budget exceeds target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051BDB-3019-4525-BD97-59F2F0D1512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b="1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</a:rPr>
              <a:t>Staff Expenses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</a:rPr>
              <a:t>Teacher extra-duty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</a:rPr>
              <a:t>Co-teacher overtime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</a:rPr>
              <a:t>Front office staff overtime</a:t>
            </a:r>
          </a:p>
          <a:p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</a:rPr>
              <a:t>Tutors 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</a:rPr>
              <a:t>Lunch Monitors, Recess Monitors, Bus Monitors and </a:t>
            </a: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</a:rPr>
              <a:t>School Monitors</a:t>
            </a:r>
          </a:p>
          <a:p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</a:rPr>
              <a:t>Part-time Student Recruiters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</a:rPr>
              <a:t>Discretionary stipends (extracurricular)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</a:rPr>
              <a:t>Summer School compensation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  <a:hlinkClick r:id="rId2"/>
              </a:rPr>
              <a:t>Tuition reimbursement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Gill Sans MT" panose="020B0502020104020203" pitchFamily="34" charset="0"/>
            </a:endParaRP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</a:rPr>
              <a:t>Off-model FTEs (funded through Principal Discretionary Budget)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19336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cap="none" dirty="0"/>
              <a:t>Revenue - NOLA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$4,558,220 – MFP</a:t>
            </a:r>
          </a:p>
          <a:p>
            <a:pPr marL="0" indent="0">
              <a:buNone/>
            </a:pPr>
            <a:r>
              <a:rPr lang="en-US" dirty="0"/>
              <a:t>$   300,000 – CSP Grant</a:t>
            </a:r>
          </a:p>
          <a:p>
            <a:pPr marL="0" indent="0">
              <a:buNone/>
            </a:pPr>
            <a:r>
              <a:rPr lang="en-US" dirty="0"/>
              <a:t>$   456,502 – CNP Revenue</a:t>
            </a:r>
          </a:p>
          <a:p>
            <a:pPr marL="0" indent="0">
              <a:buNone/>
            </a:pPr>
            <a:r>
              <a:rPr lang="en-US" dirty="0"/>
              <a:t>$     64,500 – NSNO</a:t>
            </a:r>
          </a:p>
          <a:p>
            <a:pPr marL="0" indent="0">
              <a:buNone/>
            </a:pPr>
            <a:r>
              <a:rPr lang="en-US" dirty="0"/>
              <a:t>$    121,376 – Title 1</a:t>
            </a:r>
          </a:p>
          <a:p>
            <a:pPr marL="0" indent="0">
              <a:buNone/>
            </a:pPr>
            <a:r>
              <a:rPr lang="en-US" u="sng" dirty="0"/>
              <a:t>$    265,351 – Other (E-Rate &amp; SBAA)</a:t>
            </a:r>
          </a:p>
          <a:p>
            <a:pPr marL="0" indent="0">
              <a:buNone/>
            </a:pPr>
            <a:r>
              <a:rPr lang="en-US" dirty="0"/>
              <a:t>$5,542,924 – Total revenue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Conservative assumption of 97.5%</a:t>
            </a:r>
          </a:p>
        </p:txBody>
      </p:sp>
    </p:spTree>
    <p:extLst>
      <p:ext uri="{BB962C8B-B14F-4D97-AF65-F5344CB8AC3E}">
        <p14:creationId xmlns:p14="http://schemas.microsoft.com/office/powerpoint/2010/main" val="9321252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cap="none" dirty="0"/>
              <a:t>Expenses - NOLA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$1,927,430 – Salaries schools</a:t>
            </a:r>
          </a:p>
          <a:p>
            <a:pPr marL="0" indent="0">
              <a:buNone/>
            </a:pPr>
            <a:r>
              <a:rPr lang="en-US" dirty="0"/>
              <a:t>$   415,185 – Salaries regional (Includes 2 PIRs)</a:t>
            </a:r>
          </a:p>
          <a:p>
            <a:pPr marL="0" indent="0">
              <a:buNone/>
            </a:pPr>
            <a:r>
              <a:rPr lang="en-US" dirty="0"/>
              <a:t>$   462,052 – Transportation</a:t>
            </a:r>
          </a:p>
          <a:p>
            <a:pPr marL="0" indent="0">
              <a:buNone/>
            </a:pPr>
            <a:r>
              <a:rPr lang="en-US" dirty="0"/>
              <a:t>$   390,559 – Maintenance </a:t>
            </a:r>
          </a:p>
          <a:p>
            <a:pPr marL="0" indent="0">
              <a:buNone/>
            </a:pPr>
            <a:r>
              <a:rPr lang="en-US" dirty="0"/>
              <a:t>$     15,000 – Rent</a:t>
            </a:r>
          </a:p>
          <a:p>
            <a:pPr marL="0" indent="0">
              <a:buNone/>
            </a:pPr>
            <a:r>
              <a:rPr lang="en-US" dirty="0"/>
              <a:t>$   227,911 – Management fees (5%)</a:t>
            </a:r>
          </a:p>
        </p:txBody>
      </p:sp>
    </p:spTree>
    <p:extLst>
      <p:ext uri="{BB962C8B-B14F-4D97-AF65-F5344CB8AC3E}">
        <p14:creationId xmlns:p14="http://schemas.microsoft.com/office/powerpoint/2010/main" val="17891277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6486"/>
            <a:ext cx="8229600" cy="881151"/>
          </a:xfrm>
        </p:spPr>
        <p:txBody>
          <a:bodyPr>
            <a:normAutofit/>
          </a:bodyPr>
          <a:lstStyle/>
          <a:p>
            <a:r>
              <a:rPr lang="en-US" sz="3200" cap="none" dirty="0"/>
              <a:t>Regional Staff Assumptions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New Regional Staff Support:</a:t>
            </a:r>
          </a:p>
          <a:p>
            <a:pPr marL="857250" lvl="1" indent="-457200">
              <a:buFont typeface="Wingdings" panose="05000000000000000000" pitchFamily="2" charset="2"/>
              <a:buChar char="Ø"/>
            </a:pPr>
            <a:r>
              <a:rPr lang="en-US" dirty="0"/>
              <a:t>Math Curriculum Manager (formerly Math Coach)</a:t>
            </a:r>
          </a:p>
          <a:p>
            <a:pPr marL="857250" lvl="1" indent="-457200">
              <a:buFont typeface="Wingdings" panose="05000000000000000000" pitchFamily="2" charset="2"/>
              <a:buChar char="Ø"/>
            </a:pPr>
            <a:r>
              <a:rPr lang="en-US" dirty="0"/>
              <a:t>ELA Curriculum Manager</a:t>
            </a:r>
          </a:p>
        </p:txBody>
      </p:sp>
    </p:spTree>
    <p:extLst>
      <p:ext uri="{BB962C8B-B14F-4D97-AF65-F5344CB8AC3E}">
        <p14:creationId xmlns:p14="http://schemas.microsoft.com/office/powerpoint/2010/main" val="15451527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cap="none"/>
              <a:t>Board Budget </a:t>
            </a:r>
            <a:r>
              <a:rPr lang="en-US" sz="3200" cap="none" dirty="0"/>
              <a:t>Approval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13E7DE-752C-47FB-90B1-36DBD494C6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7972746" cy="4525963"/>
          </a:xfrm>
        </p:spPr>
        <p:txBody>
          <a:bodyPr>
            <a:normAutofit/>
          </a:bodyPr>
          <a:lstStyle/>
          <a:p>
            <a:r>
              <a:rPr lang="en-US" sz="2400" b="1" dirty="0"/>
              <a:t>May 12</a:t>
            </a:r>
            <a:r>
              <a:rPr lang="en-US" sz="2400" dirty="0"/>
              <a:t> (BR) and </a:t>
            </a:r>
            <a:r>
              <a:rPr lang="en-US" sz="2400" b="1" dirty="0"/>
              <a:t>May 14 </a:t>
            </a:r>
            <a:r>
              <a:rPr lang="en-US" sz="2400" dirty="0"/>
              <a:t>(NOLA) finance committee budget review</a:t>
            </a:r>
          </a:p>
          <a:p>
            <a:r>
              <a:rPr lang="en-US" sz="2400" b="1" dirty="0"/>
              <a:t>May 19 </a:t>
            </a:r>
            <a:r>
              <a:rPr lang="en-US" sz="2400" dirty="0"/>
              <a:t>(BR) &amp; </a:t>
            </a:r>
            <a:r>
              <a:rPr lang="en-US" sz="2400" b="1" dirty="0"/>
              <a:t>May 21 </a:t>
            </a:r>
            <a:r>
              <a:rPr lang="en-US" sz="2400" dirty="0"/>
              <a:t>(NOLA) - First formal budget presentation to the board of directors </a:t>
            </a:r>
            <a:r>
              <a:rPr lang="en-US" sz="2400" i="1" dirty="0"/>
              <a:t>(notice of meeting published in the paper at least 10 days prior to the meeting)</a:t>
            </a:r>
          </a:p>
          <a:p>
            <a:r>
              <a:rPr lang="en-US" sz="2400" dirty="0"/>
              <a:t>Budget available for public inspection on website after each meeting</a:t>
            </a:r>
          </a:p>
          <a:p>
            <a:r>
              <a:rPr lang="en-US" sz="2400" b="1" dirty="0"/>
              <a:t>June 9 (NOLA) </a:t>
            </a:r>
            <a:r>
              <a:rPr lang="en-US" sz="2400" dirty="0"/>
              <a:t>and </a:t>
            </a:r>
            <a:r>
              <a:rPr lang="en-US" sz="2400" b="1" dirty="0"/>
              <a:t>June 14 (BR) </a:t>
            </a:r>
            <a:r>
              <a:rPr lang="en-US" sz="2400" dirty="0"/>
              <a:t>budget approval by board of directors</a:t>
            </a:r>
          </a:p>
        </p:txBody>
      </p:sp>
    </p:spTree>
    <p:extLst>
      <p:ext uri="{BB962C8B-B14F-4D97-AF65-F5344CB8AC3E}">
        <p14:creationId xmlns:p14="http://schemas.microsoft.com/office/powerpoint/2010/main" val="30260424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cap="none" dirty="0"/>
              <a:t>Goal of the Budget 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1333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To craft a budget that ensures: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All IDEA Louisiana schools on track to receive an “A” on accountability in 2020-21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On-time opening of fully enrolled campuses in Baton Rouge, New Orleans, and Jefferson Parish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Retirement of $1.5 million in debt to IPS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A budget surplus that leaves our region well positioned to withstand projected revenue shortfalls in the next 3 fiscal years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33168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783" y="536486"/>
            <a:ext cx="8691769" cy="881151"/>
          </a:xfrm>
        </p:spPr>
        <p:txBody>
          <a:bodyPr>
            <a:normAutofit fontScale="90000"/>
          </a:bodyPr>
          <a:lstStyle/>
          <a:p>
            <a:pPr algn="l"/>
            <a:br>
              <a:rPr lang="en-US" sz="3200" cap="none" dirty="0"/>
            </a:br>
            <a:r>
              <a:rPr lang="en-US" sz="3100" cap="none" dirty="0"/>
              <a:t>Conservative Approach to Budgeting and Financial Forecasting</a:t>
            </a:r>
            <a:br>
              <a:rPr lang="en-US" sz="3200" cap="none" dirty="0"/>
            </a:br>
            <a:endParaRPr lang="en-US" sz="3200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90963"/>
            <a:ext cx="8229600" cy="4133360"/>
          </a:xfrm>
        </p:spPr>
        <p:txBody>
          <a:bodyPr>
            <a:noAutofit/>
          </a:bodyPr>
          <a:lstStyle/>
          <a:p>
            <a:pPr lvl="0"/>
            <a:r>
              <a:rPr lang="en-US" sz="2000" dirty="0"/>
              <a:t>The State projects that local and state revenue will decline significantly between the end of this year and next year</a:t>
            </a:r>
          </a:p>
          <a:p>
            <a:pPr lvl="0"/>
            <a:r>
              <a:rPr lang="en-US" sz="2000" dirty="0"/>
              <a:t>Estimate 4-7% reduction in overall PPR or $300-600 per student next year </a:t>
            </a:r>
          </a:p>
          <a:p>
            <a:pPr lvl="0"/>
            <a:r>
              <a:rPr lang="en-US" sz="2000" dirty="0"/>
              <a:t>Reduced sales taxes, high unemployment, and low price of oil point to a very sluggish economy for the next 3 years</a:t>
            </a:r>
          </a:p>
          <a:p>
            <a:r>
              <a:rPr lang="en-US" sz="2000" dirty="0"/>
              <a:t>Schools have been advised to take conservative approaches to budgeting and financial forecasting – “take the worst case scenario, look at the multi-year impact, and plan your major capital expenditures, cash flow  management, fund balance spending, and supplant strategies accordingly” </a:t>
            </a:r>
          </a:p>
          <a:p>
            <a:pPr lvl="0"/>
            <a:r>
              <a:rPr lang="en-US" sz="2000" dirty="0"/>
              <a:t>State Revenue Estimating Conference on Monday 5/11 may provide more information on how the overall state funding picture will be impacted</a:t>
            </a:r>
          </a:p>
        </p:txBody>
      </p:sp>
    </p:spTree>
    <p:extLst>
      <p:ext uri="{BB962C8B-B14F-4D97-AF65-F5344CB8AC3E}">
        <p14:creationId xmlns:p14="http://schemas.microsoft.com/office/powerpoint/2010/main" val="40705467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04836B-E414-49E6-9F1E-BE928939F1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800" cap="none" dirty="0"/>
              <a:t>Forecasting Revenue in Louisiana</a:t>
            </a:r>
            <a:endParaRPr lang="en-US" sz="2800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F5BCBC65-3A9A-4052-BE30-EA1A082D522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836373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753" y="536486"/>
            <a:ext cx="8746434" cy="881151"/>
          </a:xfrm>
        </p:spPr>
        <p:txBody>
          <a:bodyPr>
            <a:noAutofit/>
          </a:bodyPr>
          <a:lstStyle/>
          <a:p>
            <a:pPr algn="l"/>
            <a:r>
              <a:rPr lang="en-US" sz="2800" cap="none" dirty="0"/>
              <a:t>Goal: All IDEA Louisiana schools on track to receive an “A” on accountability in 2020-21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81633"/>
            <a:ext cx="8229600" cy="41333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/>
              <a:t>Ensure each core content area (and primary curriculum) have regional roles to support teachers, leaders, and schools</a:t>
            </a:r>
          </a:p>
          <a:p>
            <a:pPr marL="400050" lvl="1" indent="0">
              <a:buNone/>
            </a:pPr>
            <a:r>
              <a:rPr lang="en-US" sz="2400" dirty="0"/>
              <a:t>-- Add ELA Curriculum Support Manager </a:t>
            </a:r>
            <a:r>
              <a:rPr lang="en-US" sz="2400" b="1" dirty="0"/>
              <a:t>(newly funded)</a:t>
            </a:r>
          </a:p>
          <a:p>
            <a:pPr marL="400050" lvl="1" indent="0">
              <a:buNone/>
            </a:pPr>
            <a:r>
              <a:rPr lang="en-US" sz="2400" dirty="0"/>
              <a:t>-- Re-assign Math Coach to Math Curriculum Support Manager</a:t>
            </a:r>
          </a:p>
          <a:p>
            <a:pPr marL="400050" lvl="1" indent="0">
              <a:buNone/>
            </a:pPr>
            <a:r>
              <a:rPr lang="en-US" sz="2400" dirty="0"/>
              <a:t>-- Redefine CM role to include 40% in-field coaching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98612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783" y="536486"/>
            <a:ext cx="8691769" cy="881151"/>
          </a:xfrm>
        </p:spPr>
        <p:txBody>
          <a:bodyPr>
            <a:normAutofit fontScale="90000"/>
          </a:bodyPr>
          <a:lstStyle/>
          <a:p>
            <a:pPr algn="l"/>
            <a:br>
              <a:rPr lang="en-US" sz="3200" cap="none" dirty="0"/>
            </a:br>
            <a:r>
              <a:rPr lang="en-US" sz="3100" cap="none" dirty="0"/>
              <a:t>Goal: On-time opening of fully enrolled campuses in Baton Rouge and New Orleans</a:t>
            </a:r>
            <a:br>
              <a:rPr lang="en-US" sz="3200" cap="none" dirty="0"/>
            </a:br>
            <a:endParaRPr lang="en-US" sz="3200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90963"/>
            <a:ext cx="8229600" cy="41333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Budget includes CSP funding for Baton Rouge #3 and Jefferson Parish #1</a:t>
            </a:r>
          </a:p>
          <a:p>
            <a:pPr marL="0" indent="0">
              <a:buNone/>
            </a:pPr>
            <a:r>
              <a:rPr lang="en-US" dirty="0"/>
              <a:t>Starting with conservative approaches to each</a:t>
            </a:r>
          </a:p>
        </p:txBody>
      </p:sp>
    </p:spTree>
    <p:extLst>
      <p:ext uri="{BB962C8B-B14F-4D97-AF65-F5344CB8AC3E}">
        <p14:creationId xmlns:p14="http://schemas.microsoft.com/office/powerpoint/2010/main" val="41270629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6486"/>
            <a:ext cx="8229600" cy="881151"/>
          </a:xfrm>
        </p:spPr>
        <p:txBody>
          <a:bodyPr>
            <a:normAutofit fontScale="90000"/>
          </a:bodyPr>
          <a:lstStyle/>
          <a:p>
            <a:pPr algn="l"/>
            <a:br>
              <a:rPr lang="en-US" sz="3200" cap="none" dirty="0"/>
            </a:br>
            <a:br>
              <a:rPr lang="en-US" sz="3200" cap="none" dirty="0"/>
            </a:br>
            <a:r>
              <a:rPr lang="en-US" sz="3600" cap="none" dirty="0"/>
              <a:t>Priority items not funded</a:t>
            </a:r>
            <a:br>
              <a:rPr lang="en-US" sz="3200" cap="none" dirty="0"/>
            </a:br>
            <a:br>
              <a:rPr lang="en-US" sz="3200" cap="none" dirty="0"/>
            </a:br>
            <a:endParaRPr lang="en-US" sz="3200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62320"/>
            <a:ext cx="8229600" cy="413336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b="1" dirty="0"/>
              <a:t>Items not included the budget or delayed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2400" dirty="0"/>
              <a:t>Raises/merit increases frozen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2400" dirty="0"/>
              <a:t>Some co-teaching and operations positions based on anticipated enrollment growth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2400" dirty="0"/>
              <a:t>Reduced marketing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2400" dirty="0"/>
              <a:t>Reduced NIFDI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2400" dirty="0"/>
              <a:t>Regional positions not funded (HR Business Manager, RDIC)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2400" dirty="0"/>
              <a:t>Reduced principal discretionary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2400" dirty="0"/>
              <a:t>Reduced 2 PIRs in Baton Rouge</a:t>
            </a:r>
          </a:p>
          <a:p>
            <a:pPr marL="914400" lvl="1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92588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6486"/>
            <a:ext cx="8229600" cy="881151"/>
          </a:xfrm>
        </p:spPr>
        <p:txBody>
          <a:bodyPr>
            <a:normAutofit/>
          </a:bodyPr>
          <a:lstStyle/>
          <a:p>
            <a:r>
              <a:rPr lang="en-US" sz="3200" cap="none"/>
              <a:t>Key Assumptions</a:t>
            </a:r>
            <a:endParaRPr lang="en-US" sz="3200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b="1" dirty="0"/>
              <a:t>Projected Enrollment:</a:t>
            </a:r>
          </a:p>
          <a:p>
            <a:pPr marL="0" indent="0">
              <a:buNone/>
            </a:pPr>
            <a:r>
              <a:rPr lang="en-US" dirty="0"/>
              <a:t>2,236 Students</a:t>
            </a:r>
          </a:p>
          <a:p>
            <a:pPr marL="0" indent="0">
              <a:buNone/>
            </a:pPr>
            <a:r>
              <a:rPr lang="en-US" dirty="0"/>
              <a:t>1,008 Bridge</a:t>
            </a:r>
          </a:p>
          <a:p>
            <a:pPr lvl="1"/>
            <a:r>
              <a:rPr lang="en-US" dirty="0"/>
              <a:t>4 Sections at K-8</a:t>
            </a:r>
          </a:p>
          <a:p>
            <a:pPr marL="0" indent="0">
              <a:buNone/>
            </a:pPr>
            <a:r>
              <a:rPr lang="en-US" dirty="0"/>
              <a:t>780 Innovation</a:t>
            </a:r>
          </a:p>
          <a:p>
            <a:pPr lvl="1"/>
            <a:r>
              <a:rPr lang="en-US" dirty="0"/>
              <a:t>4 Sections at K-2, 7-8</a:t>
            </a:r>
          </a:p>
          <a:p>
            <a:pPr lvl="1"/>
            <a:r>
              <a:rPr lang="en-US" dirty="0"/>
              <a:t>3 Sections at 3-4</a:t>
            </a:r>
          </a:p>
          <a:p>
            <a:pPr lvl="1"/>
            <a:r>
              <a:rPr lang="en-US" dirty="0"/>
              <a:t>2 Sections at 6</a:t>
            </a:r>
          </a:p>
          <a:p>
            <a:pPr marL="0" indent="0">
              <a:buNone/>
            </a:pPr>
            <a:r>
              <a:rPr lang="en-US" dirty="0"/>
              <a:t>448 Oscar Dunn </a:t>
            </a:r>
          </a:p>
          <a:p>
            <a:pPr lvl="1"/>
            <a:r>
              <a:rPr lang="en-US" dirty="0"/>
              <a:t>2 Sections at K-7</a:t>
            </a:r>
          </a:p>
          <a:p>
            <a:pPr marL="0" indent="0">
              <a:buNone/>
            </a:pPr>
            <a:r>
              <a:rPr lang="en-US" dirty="0"/>
              <a:t>PIRs</a:t>
            </a:r>
          </a:p>
          <a:p>
            <a:pPr lvl="1"/>
            <a:r>
              <a:rPr lang="en-US" dirty="0"/>
              <a:t>3 EBTR</a:t>
            </a:r>
          </a:p>
          <a:p>
            <a:pPr lvl="1"/>
            <a:r>
              <a:rPr lang="en-US" dirty="0"/>
              <a:t>2 NOLA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26005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3616"/>
            <a:ext cx="8229600" cy="1124022"/>
          </a:xfrm>
        </p:spPr>
        <p:txBody>
          <a:bodyPr>
            <a:normAutofit/>
          </a:bodyPr>
          <a:lstStyle/>
          <a:p>
            <a:r>
              <a:rPr lang="en-US" sz="3200" cap="none" dirty="0"/>
              <a:t>NOLA – Pro Forma</a:t>
            </a:r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EC3C9715-9201-4EE8-99C4-AEFDF44B144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11902507"/>
              </p:ext>
            </p:extLst>
          </p:nvPr>
        </p:nvGraphicFramePr>
        <p:xfrm>
          <a:off x="1702965" y="1115736"/>
          <a:ext cx="5528345" cy="4435772"/>
        </p:xfrm>
        <a:graphic>
          <a:graphicData uri="http://schemas.openxmlformats.org/drawingml/2006/table">
            <a:tbl>
              <a:tblPr/>
              <a:tblGrid>
                <a:gridCol w="2927903">
                  <a:extLst>
                    <a:ext uri="{9D8B030D-6E8A-4147-A177-3AD203B41FA5}">
                      <a16:colId xmlns:a16="http://schemas.microsoft.com/office/drawing/2014/main" val="864803136"/>
                    </a:ext>
                  </a:extLst>
                </a:gridCol>
                <a:gridCol w="1300221">
                  <a:extLst>
                    <a:ext uri="{9D8B030D-6E8A-4147-A177-3AD203B41FA5}">
                      <a16:colId xmlns:a16="http://schemas.microsoft.com/office/drawing/2014/main" val="3818307027"/>
                    </a:ext>
                  </a:extLst>
                </a:gridCol>
                <a:gridCol w="1300221">
                  <a:extLst>
                    <a:ext uri="{9D8B030D-6E8A-4147-A177-3AD203B41FA5}">
                      <a16:colId xmlns:a16="http://schemas.microsoft.com/office/drawing/2014/main" val="4120403695"/>
                    </a:ext>
                  </a:extLst>
                </a:gridCol>
              </a:tblGrid>
              <a:tr h="20162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IDEA New Orleans</a:t>
                      </a:r>
                    </a:p>
                  </a:txBody>
                  <a:tcPr marL="8553" marR="8553" marT="8553" marB="0" anchor="b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2019-20 PRO FORMA</a:t>
                      </a:r>
                    </a:p>
                  </a:txBody>
                  <a:tcPr marL="8553" marR="8553" marT="8553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2020-21 PRO FORMA</a:t>
                      </a:r>
                    </a:p>
                  </a:txBody>
                  <a:tcPr marL="8553" marR="8553" marT="8553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6044712"/>
                  </a:ext>
                </a:extLst>
              </a:tr>
              <a:tr h="201626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553" marR="8553" marT="8553" marB="0" anchor="b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BASE CASE</a:t>
                      </a:r>
                    </a:p>
                  </a:txBody>
                  <a:tcPr marL="8553" marR="8553" marT="8553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BASE CASE</a:t>
                      </a:r>
                    </a:p>
                  </a:txBody>
                  <a:tcPr marL="8553" marR="8553" marT="8553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27849896"/>
                  </a:ext>
                </a:extLst>
              </a:tr>
              <a:tr h="201626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STATE REVENUE</a:t>
                      </a:r>
                    </a:p>
                  </a:txBody>
                  <a:tcPr marL="8553" marR="8553" marT="8553" marB="0" anchor="b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1,469,721</a:t>
                      </a:r>
                    </a:p>
                  </a:txBody>
                  <a:tcPr marL="8553" marR="8553" marT="8553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4,558,220</a:t>
                      </a:r>
                    </a:p>
                  </a:txBody>
                  <a:tcPr marL="8553" marR="8553" marT="8553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40732681"/>
                  </a:ext>
                </a:extLst>
              </a:tr>
              <a:tr h="201626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ALL OTHER REVENUE</a:t>
                      </a:r>
                    </a:p>
                  </a:txBody>
                  <a:tcPr marL="8553" marR="8553" marT="8553" marB="0" anchor="b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1,920,913</a:t>
                      </a:r>
                    </a:p>
                  </a:txBody>
                  <a:tcPr marL="8553" marR="8553" marT="8553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984,704</a:t>
                      </a:r>
                    </a:p>
                  </a:txBody>
                  <a:tcPr marL="8553" marR="8553" marT="8553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75575892"/>
                  </a:ext>
                </a:extLst>
              </a:tr>
              <a:tr h="201626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TOTAL REVENUE</a:t>
                      </a:r>
                    </a:p>
                  </a:txBody>
                  <a:tcPr marL="8553" marR="8553" marT="8553" marB="0" anchor="b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3,390,634</a:t>
                      </a:r>
                    </a:p>
                  </a:txBody>
                  <a:tcPr marL="8553" marR="8553" marT="8553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5,542,924</a:t>
                      </a:r>
                    </a:p>
                  </a:txBody>
                  <a:tcPr marL="8553" marR="8553" marT="8553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0476116"/>
                  </a:ext>
                </a:extLst>
              </a:tr>
              <a:tr h="201626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CAMPUS EXPENSES (Staff Contracted Service)</a:t>
                      </a:r>
                    </a:p>
                  </a:txBody>
                  <a:tcPr marL="8553" marR="8553" marT="8553" marB="0" anchor="b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1,228,037</a:t>
                      </a:r>
                    </a:p>
                  </a:txBody>
                  <a:tcPr marL="8553" marR="8553" marT="8553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1,848,755</a:t>
                      </a:r>
                    </a:p>
                  </a:txBody>
                  <a:tcPr marL="8553" marR="8553" marT="8553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79182599"/>
                  </a:ext>
                </a:extLst>
              </a:tr>
              <a:tr h="201626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Bonus</a:t>
                      </a:r>
                    </a:p>
                  </a:txBody>
                  <a:tcPr marL="8553" marR="8553" marT="8553" marB="0" anchor="b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48,255</a:t>
                      </a:r>
                    </a:p>
                  </a:txBody>
                  <a:tcPr marL="8553" marR="8553" marT="8553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78,676</a:t>
                      </a:r>
                    </a:p>
                  </a:txBody>
                  <a:tcPr marL="8553" marR="8553" marT="8553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2706896"/>
                  </a:ext>
                </a:extLst>
              </a:tr>
              <a:tr h="201626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CAMPUS (Discretionary)</a:t>
                      </a:r>
                    </a:p>
                  </a:txBody>
                  <a:tcPr marL="8553" marR="8553" marT="8553" marB="0" anchor="b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418,015</a:t>
                      </a:r>
                    </a:p>
                  </a:txBody>
                  <a:tcPr marL="8553" marR="8553" marT="8553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954,778</a:t>
                      </a:r>
                    </a:p>
                  </a:txBody>
                  <a:tcPr marL="8553" marR="8553" marT="8553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66815164"/>
                  </a:ext>
                </a:extLst>
              </a:tr>
              <a:tr h="201626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AUXILIARY CAMPUS (Staff Contracted Service)</a:t>
                      </a:r>
                    </a:p>
                  </a:txBody>
                  <a:tcPr marL="8553" marR="8553" marT="8553" marB="0" anchor="b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287,068</a:t>
                      </a:r>
                    </a:p>
                  </a:txBody>
                  <a:tcPr marL="8553" marR="8553" marT="8553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505,505</a:t>
                      </a:r>
                    </a:p>
                  </a:txBody>
                  <a:tcPr marL="8553" marR="8553" marT="8553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82952064"/>
                  </a:ext>
                </a:extLst>
              </a:tr>
              <a:tr h="201626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AUXILIARY CAMPUS (Discretionary)</a:t>
                      </a:r>
                    </a:p>
                  </a:txBody>
                  <a:tcPr marL="8553" marR="8553" marT="8553" marB="0" anchor="b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249,705</a:t>
                      </a:r>
                    </a:p>
                  </a:txBody>
                  <a:tcPr marL="8553" marR="8553" marT="8553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479,357</a:t>
                      </a:r>
                    </a:p>
                  </a:txBody>
                  <a:tcPr marL="8553" marR="8553" marT="8553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7478207"/>
                  </a:ext>
                </a:extLst>
              </a:tr>
              <a:tr h="201626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Facilities Leases</a:t>
                      </a:r>
                    </a:p>
                  </a:txBody>
                  <a:tcPr marL="8553" marR="8553" marT="8553" marB="0" anchor="b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15,000</a:t>
                      </a:r>
                    </a:p>
                  </a:txBody>
                  <a:tcPr marL="8553" marR="8553" marT="8553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15,000</a:t>
                      </a:r>
                    </a:p>
                  </a:txBody>
                  <a:tcPr marL="8553" marR="8553" marT="8553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4508067"/>
                  </a:ext>
                </a:extLst>
              </a:tr>
              <a:tr h="201626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Bus Leases</a:t>
                      </a:r>
                    </a:p>
                  </a:txBody>
                  <a:tcPr marL="8553" marR="8553" marT="8553" marB="0" anchor="b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26,100</a:t>
                      </a:r>
                    </a:p>
                  </a:txBody>
                  <a:tcPr marL="8553" marR="8553" marT="8553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26,100</a:t>
                      </a:r>
                    </a:p>
                  </a:txBody>
                  <a:tcPr marL="8553" marR="8553" marT="8553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36246156"/>
                  </a:ext>
                </a:extLst>
              </a:tr>
              <a:tr h="201626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REGIONAL EXPENSES (Staff Contracted Service)</a:t>
                      </a:r>
                    </a:p>
                  </a:txBody>
                  <a:tcPr marL="8553" marR="8553" marT="8553" marB="0" anchor="b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183,596</a:t>
                      </a:r>
                    </a:p>
                  </a:txBody>
                  <a:tcPr marL="8553" marR="8553" marT="8553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381,831</a:t>
                      </a:r>
                    </a:p>
                  </a:txBody>
                  <a:tcPr marL="8553" marR="8553" marT="8553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6852130"/>
                  </a:ext>
                </a:extLst>
              </a:tr>
              <a:tr h="201626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Bonus</a:t>
                      </a:r>
                    </a:p>
                  </a:txBody>
                  <a:tcPr marL="8553" marR="8553" marT="8553" marB="0" anchor="b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40,190</a:t>
                      </a:r>
                    </a:p>
                  </a:txBody>
                  <a:tcPr marL="8553" marR="8553" marT="8553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33,355</a:t>
                      </a:r>
                    </a:p>
                  </a:txBody>
                  <a:tcPr marL="8553" marR="8553" marT="8553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53412436"/>
                  </a:ext>
                </a:extLst>
              </a:tr>
              <a:tr h="201626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REGIONAL EXPENSES (Discretionary)</a:t>
                      </a:r>
                    </a:p>
                  </a:txBody>
                  <a:tcPr marL="8553" marR="8553" marT="8553" marB="0" anchor="b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340,328</a:t>
                      </a:r>
                    </a:p>
                  </a:txBody>
                  <a:tcPr marL="8553" marR="8553" marT="8553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385,328</a:t>
                      </a:r>
                    </a:p>
                  </a:txBody>
                  <a:tcPr marL="8553" marR="8553" marT="8553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81691886"/>
                  </a:ext>
                </a:extLst>
              </a:tr>
              <a:tr h="201626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CNP EXPENSES (Staff Contracted Service)</a:t>
                      </a:r>
                    </a:p>
                  </a:txBody>
                  <a:tcPr marL="8553" marR="8553" marT="8553" marB="0" anchor="b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91,536</a:t>
                      </a:r>
                    </a:p>
                  </a:txBody>
                  <a:tcPr marL="8553" marR="8553" marT="8553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118,710</a:t>
                      </a:r>
                    </a:p>
                  </a:txBody>
                  <a:tcPr marL="8553" marR="8553" marT="8553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80411422"/>
                  </a:ext>
                </a:extLst>
              </a:tr>
              <a:tr h="201626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CNP EXPENSES (Discretionary)</a:t>
                      </a:r>
                    </a:p>
                  </a:txBody>
                  <a:tcPr marL="8553" marR="8553" marT="8553" marB="0" anchor="b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116,116</a:t>
                      </a:r>
                    </a:p>
                  </a:txBody>
                  <a:tcPr marL="8553" marR="8553" marT="8553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337,792</a:t>
                      </a:r>
                    </a:p>
                  </a:txBody>
                  <a:tcPr marL="8553" marR="8553" marT="8553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75418555"/>
                  </a:ext>
                </a:extLst>
              </a:tr>
              <a:tr h="201626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Managment Fee</a:t>
                      </a:r>
                    </a:p>
                  </a:txBody>
                  <a:tcPr marL="8553" marR="8553" marT="8553" marB="0" anchor="b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73,486</a:t>
                      </a:r>
                    </a:p>
                  </a:txBody>
                  <a:tcPr marL="8553" marR="8553" marT="8553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227,911</a:t>
                      </a:r>
                    </a:p>
                  </a:txBody>
                  <a:tcPr marL="8553" marR="8553" marT="8553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4147331"/>
                  </a:ext>
                </a:extLst>
              </a:tr>
              <a:tr h="201626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TOTAL EXPENSES</a:t>
                      </a:r>
                    </a:p>
                  </a:txBody>
                  <a:tcPr marL="8553" marR="8553" marT="8553" marB="0" anchor="b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$3,117,431 </a:t>
                      </a:r>
                    </a:p>
                  </a:txBody>
                  <a:tcPr marL="8553" marR="8553" marT="8553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$5,393,097 </a:t>
                      </a:r>
                    </a:p>
                  </a:txBody>
                  <a:tcPr marL="8553" marR="8553" marT="8553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9779506"/>
                  </a:ext>
                </a:extLst>
              </a:tr>
              <a:tr h="201626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OPERATING INCOME</a:t>
                      </a:r>
                    </a:p>
                  </a:txBody>
                  <a:tcPr marL="8553" marR="8553" marT="8553" marB="0" anchor="b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$273,203 </a:t>
                      </a:r>
                    </a:p>
                  </a:txBody>
                  <a:tcPr marL="8553" marR="8553" marT="8553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$149,827 </a:t>
                      </a:r>
                    </a:p>
                  </a:txBody>
                  <a:tcPr marL="8553" marR="8553" marT="8553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4403299"/>
                  </a:ext>
                </a:extLst>
              </a:tr>
              <a:tr h="201626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OPERATING INCOME TARGET</a:t>
                      </a:r>
                    </a:p>
                  </a:txBody>
                  <a:tcPr marL="8553" marR="8553" marT="8553" marB="0" anchor="b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$169,532 </a:t>
                      </a:r>
                    </a:p>
                  </a:txBody>
                  <a:tcPr marL="8553" marR="8553" marT="8553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$166,288 </a:t>
                      </a:r>
                    </a:p>
                  </a:txBody>
                  <a:tcPr marL="8553" marR="8553" marT="8553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55291888"/>
                  </a:ext>
                </a:extLst>
              </a:tr>
              <a:tr h="201626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Amount over/(under) target</a:t>
                      </a:r>
                    </a:p>
                  </a:txBody>
                  <a:tcPr marL="8553" marR="8553" marT="8553" marB="0" anchor="b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103,671</a:t>
                      </a:r>
                    </a:p>
                  </a:txBody>
                  <a:tcPr marL="8553" marR="8553" marT="8553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-16,461</a:t>
                      </a:r>
                    </a:p>
                  </a:txBody>
                  <a:tcPr marL="8553" marR="8553" marT="8553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40738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33295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4623AE8560EAA41B3B449DF30784CF3" ma:contentTypeVersion="13" ma:contentTypeDescription="Create a new document." ma:contentTypeScope="" ma:versionID="923c7cfb3f2201b3a4b115fdae36a923">
  <xsd:schema xmlns:xsd="http://www.w3.org/2001/XMLSchema" xmlns:xs="http://www.w3.org/2001/XMLSchema" xmlns:p="http://schemas.microsoft.com/office/2006/metadata/properties" xmlns:ns3="0f8cbcaf-fef2-47a5-bf9c-7ba4a71060b6" xmlns:ns4="e2d73c5f-9bf5-4907-abd8-015a32f2b7dd" targetNamespace="http://schemas.microsoft.com/office/2006/metadata/properties" ma:root="true" ma:fieldsID="11ddcaf8883fa657b063f607fe9ca839" ns3:_="" ns4:_="">
    <xsd:import namespace="0f8cbcaf-fef2-47a5-bf9c-7ba4a71060b6"/>
    <xsd:import namespace="e2d73c5f-9bf5-4907-abd8-015a32f2b7dd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ServiceDateTaken" minOccurs="0"/>
                <xsd:element ref="ns4:MediaServiceOCR" minOccurs="0"/>
                <xsd:element ref="ns4:MediaServiceLocation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f8cbcaf-fef2-47a5-bf9c-7ba4a71060b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2d73c5f-9bf5-4907-abd8-015a32f2b7d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7AB9C61-613D-4AB2-A868-DED692597A0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f8cbcaf-fef2-47a5-bf9c-7ba4a71060b6"/>
    <ds:schemaRef ds:uri="e2d73c5f-9bf5-4907-abd8-015a32f2b7d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8C6B23F-F751-44A2-BE71-A9A93053FEC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28609D1-F0B5-40E0-AB2C-F390373253C5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7433</TotalTime>
  <Words>968</Words>
  <Application>Microsoft Office PowerPoint</Application>
  <PresentationFormat>On-screen Show (4:3)</PresentationFormat>
  <Paragraphs>229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Futura Condensed</vt:lpstr>
      <vt:lpstr>Garamond</vt:lpstr>
      <vt:lpstr>Gill Sans MT</vt:lpstr>
      <vt:lpstr>Wingdings</vt:lpstr>
      <vt:lpstr>Office Theme</vt:lpstr>
      <vt:lpstr>IDEA Southern Louisiana</vt:lpstr>
      <vt:lpstr>Goal of the Budget Process</vt:lpstr>
      <vt:lpstr> Conservative Approach to Budgeting and Financial Forecasting </vt:lpstr>
      <vt:lpstr>Forecasting Revenue in Louisiana</vt:lpstr>
      <vt:lpstr>Goal: All IDEA Louisiana schools on track to receive an “A” on accountability in 2020-21</vt:lpstr>
      <vt:lpstr> Goal: On-time opening of fully enrolled campuses in Baton Rouge and New Orleans </vt:lpstr>
      <vt:lpstr>  Priority items not funded  </vt:lpstr>
      <vt:lpstr>Key Assumptions</vt:lpstr>
      <vt:lpstr>NOLA – Pro Forma</vt:lpstr>
      <vt:lpstr>Principal DISC - NOLA</vt:lpstr>
      <vt:lpstr>Principal Discretionary (DISC)</vt:lpstr>
      <vt:lpstr>Revenue - NOLA</vt:lpstr>
      <vt:lpstr>Expenses - NOLA</vt:lpstr>
      <vt:lpstr>Regional Staff Assumptions</vt:lpstr>
      <vt:lpstr>Board Budget Approval Process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Travis Markey, CPA</cp:lastModifiedBy>
  <cp:revision>224</cp:revision>
  <cp:lastPrinted>2018-02-28T16:59:05Z</cp:lastPrinted>
  <dcterms:created xsi:type="dcterms:W3CDTF">2011-08-23T13:06:04Z</dcterms:created>
  <dcterms:modified xsi:type="dcterms:W3CDTF">2020-05-14T14:18:25Z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0x010100A4623AE8560EAA41B3B449DF30784CF3</vt:lpwstr>
  </property>
  <property fmtid="{D5CDD505-2E9C-101B-9397-08002B2CF9AE}" pid="3" name="_dlc_DocIdItemGuid">
    <vt:lpwstr>6c23cc2f-2743-4a12-8c05-bf320d066342</vt:lpwstr>
  </property>
</Properties>
</file>